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64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3/31/2026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3/31/2026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 </a:t>
            </a:r>
            <a:r>
              <a:rPr lang="en-US" dirty="0" smtClean="0"/>
              <a:t>https://www.who.int/news-room/events/detail/2026/04/07/default-calendar/world-health-day-2026-together-for-science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8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 </a:t>
            </a:r>
            <a:r>
              <a:rPr lang="en-US" dirty="0" smtClean="0"/>
              <a:t>https://www.who.int/news-room/fact-sheets/detail/one-health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8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Слика: </a:t>
            </a:r>
            <a:r>
              <a:rPr lang="en-US" dirty="0" smtClean="0"/>
              <a:t>https://www.pexels.com/photo/hands-with-latex-gloves-holding-a-globe-with-a-face-mask-4167544/</a:t>
            </a:r>
            <a:endParaRPr lang="sr-Cyrl-R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Извор: </a:t>
            </a:r>
            <a:r>
              <a:rPr lang="en-US" dirty="0" smtClean="0"/>
              <a:t>https://www.who.int/news-room/fact-sheets/detail/one-health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9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Слика: </a:t>
            </a:r>
            <a:r>
              <a:rPr lang="en-US" dirty="0" smtClean="0"/>
              <a:t>https://www.pexels.com/photo/hands-with-latex-gloves-holding-a-globe-with-a-face-mask-4167544/</a:t>
            </a:r>
            <a:endParaRPr lang="sr-Cyrl-R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Извор: </a:t>
            </a:r>
            <a:r>
              <a:rPr lang="en-US" dirty="0" smtClean="0"/>
              <a:t>https://www.who.int/news-room/fact-sheets/detail/one-health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0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Извор: </a:t>
            </a:r>
            <a:r>
              <a:rPr lang="en-US" dirty="0" smtClean="0"/>
              <a:t>https://www.who.int/news-room/events/detail/2026/04/07/default-calendar/world-health-day-2026-together-for-science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9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 </a:t>
            </a:r>
            <a:r>
              <a:rPr lang="en-US" dirty="0" smtClean="0"/>
              <a:t>https://www.who.int/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3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</a:t>
            </a:r>
            <a:r>
              <a:rPr lang="sr-Cyrl-RS" baseline="0" dirty="0" smtClean="0"/>
              <a:t> </a:t>
            </a:r>
            <a:r>
              <a:rPr lang="en-US" baseline="0" dirty="0" smtClean="0"/>
              <a:t>https://www.batut.org.rs/index.php?content=2993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2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1507-A533-4F2E-B984-305D4E4F5CE4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DDD7-3FE8-4583-81CB-632D5267A8B4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2273-1190-47FC-BA5A-981185797AF1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DD7-A3CC-46CA-B4EE-B20DC19C65C4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653-8290-49FD-9716-A2C1CB6DA8FD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AA5-9729-4046-B4EA-C2E953FA8206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096B-8B9A-4F98-8A4A-7B031A299951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8B70-756A-47BE-81CE-FA952E7560EC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19E4-4707-4D4C-84BE-F88B0E767A80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93A0-19E1-47AC-8700-509B6BECB2CF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45DD-0F6B-4F7F-AE06-73BBDCC76E66}" type="datetime1">
              <a:rPr lang="en-US" smtClean="0"/>
              <a:t>3/31/2026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9FDD9264-A478-4B82-A891-2BEA8BF9F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A32A9-E857-46CE-8AA3-D318B7D646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1098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4D755E9-CEF5-43A7-A514-4664F25F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13" y="835153"/>
            <a:ext cx="4821591" cy="765048"/>
          </a:xfrm>
        </p:spPr>
        <p:txBody>
          <a:bodyPr>
            <a:normAutofit fontScale="90000"/>
          </a:bodyPr>
          <a:lstStyle/>
          <a:p>
            <a:r>
              <a:rPr lang="sr-Cyrl-RS" sz="4400" dirty="0" smtClean="0"/>
              <a:t>Светски дан здравља </a:t>
            </a:r>
            <a:endParaRPr lang="en-US" sz="4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BF879CD-ED15-450F-B829-699C694D2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6" y="2495550"/>
            <a:ext cx="5839139" cy="3892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57531" y="1562101"/>
            <a:ext cx="1727167" cy="800099"/>
          </a:xfrm>
        </p:spPr>
        <p:txBody>
          <a:bodyPr>
            <a:normAutofit fontScale="92500"/>
          </a:bodyPr>
          <a:lstStyle/>
          <a:p>
            <a:r>
              <a:rPr lang="sr-Cyrl-RS" sz="3600" b="1" dirty="0" smtClean="0"/>
              <a:t>7.април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Савети за очување здравља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Одржавајте пожељну телесну тежину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Водите </a:t>
            </a:r>
            <a:r>
              <a:rPr lang="ru-RU" dirty="0"/>
              <a:t>рачуна о избору намирница и начину њихове припреме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Не </a:t>
            </a:r>
            <a:r>
              <a:rPr lang="ru-RU" dirty="0"/>
              <a:t>прескачите оброке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Будите </a:t>
            </a:r>
            <a:r>
              <a:rPr lang="ru-RU" dirty="0"/>
              <a:t>физички активни најмање 30 минута сваког дана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Укључите </a:t>
            </a:r>
            <a:r>
              <a:rPr lang="ru-RU" dirty="0"/>
              <a:t>се у спорт, плес или рекреативне активности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Користите </a:t>
            </a:r>
            <a:r>
              <a:rPr lang="ru-RU" dirty="0"/>
              <a:t>сваку прилику за кретање – шетњу, бицикл или лагане вежбе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Што </a:t>
            </a:r>
            <a:r>
              <a:rPr lang="ru-RU" dirty="0"/>
              <a:t>више слободног времена проводите у природи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Реците </a:t>
            </a:r>
            <a:r>
              <a:rPr lang="ru-RU" dirty="0"/>
              <a:t>НЕ дувану и избегавајте боравак у простору са дуванским димом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74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Светски дан здравља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Сваког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априла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обележава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Светски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Обележавање овог дана има за циљ подизање свести о кључним здравственим изазовима, промоцију превентивних мера и здравих стилова живота, као и мотивисање шире заједнице да активно учествује у унапређењу квалитета живота.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„Заједно за науку“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RS" dirty="0" smtClean="0"/>
              <a:t>Овогодишња тема кампање за обележавање овог датума је „Заједно за науку“.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Кампања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достигнућа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мултилатералну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неопходну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докази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претворе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снажан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фокус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sr-Cyrl-RS" dirty="0" smtClean="0"/>
              <a:t>Овогодишња кампања оснажује снагу научне сарадње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заштити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биљака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планете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Приступ „Једно здравље“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Здравље људи, животиња и екосистема је уско повезано. Промене у тим односима могу повећати ризик од појаве и ширења нових болести код људи и животиња.</a:t>
            </a:r>
          </a:p>
          <a:p>
            <a:r>
              <a:rPr lang="ru-RU" dirty="0"/>
              <a:t>Блиска повезаност здравља људи, животиња и животне средине захтева тесну сарадњу, комуникацију и координацију између свих релевантних сектора.</a:t>
            </a:r>
          </a:p>
          <a:p>
            <a:r>
              <a:rPr lang="ru-RU" dirty="0"/>
              <a:t>„Једно здравље“ је приступ који има за циљ унапређење здравља људи, животиња и екосистема интеграцијом ових области, уместо њиховог посматрања као одвојених.</a:t>
            </a:r>
          </a:p>
          <a:p>
            <a:r>
              <a:rPr lang="ru-RU" dirty="0"/>
              <a:t>Око 60% новонасталих заразних болести које се пријављују на глобалном нивоу потиче од животиња, како дивљих тако и домаћих. У последње три деценије откривено је више од 30 нових патогена код људи, од којих је 75% пореклом од животиња.</a:t>
            </a:r>
          </a:p>
          <a:p>
            <a:r>
              <a:rPr lang="ru-RU" dirty="0"/>
              <a:t>Људске активности и оптерећени екосистеми створили су нове услове за појаву и ширење болести.</a:t>
            </a:r>
          </a:p>
          <a:p>
            <a:r>
              <a:rPr lang="ru-RU" dirty="0"/>
              <a:t>Ови фактори укључују трговину животињама, пољопривреду, сточарство, урбанизацију, експлоатационе индустрије, климатске промене, фрагментацију станишта и продор у дивља подручја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6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Приступ „Једно здравље“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90" y="864108"/>
            <a:ext cx="7315200" cy="512064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интегрисан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унапређење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међузависне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везе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између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ових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развио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надзора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коришћења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земљишта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број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случајева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маларије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временски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обрасци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попут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денга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грознице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Трговина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живим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дивљим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повећава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вероватноћу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преласка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заразних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934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јединствену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прилику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ојача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интегрисане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смањи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будућих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пандемија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епидемија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истовремено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ублажи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терет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ендемских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незаразних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Надзор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интегрисана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истраживања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координисано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деловање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релевантних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сектора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кључни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решавање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сложених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здравствених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изазова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2" y="1123837"/>
            <a:ext cx="3067456" cy="4601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7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Кампања 2026.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/>
              <a:t>Овогодишња кампања</a:t>
            </a:r>
            <a:r>
              <a:rPr lang="en-US" dirty="0"/>
              <a:t> </a:t>
            </a:r>
            <a:r>
              <a:rPr lang="en-US" dirty="0" err="1"/>
              <a:t>позива</a:t>
            </a:r>
            <a:r>
              <a:rPr lang="en-US" dirty="0"/>
              <a:t> </a:t>
            </a:r>
            <a:r>
              <a:rPr lang="en-US" dirty="0" err="1"/>
              <a:t>владе</a:t>
            </a:r>
            <a:r>
              <a:rPr lang="en-US" dirty="0"/>
              <a:t>, </a:t>
            </a:r>
            <a:r>
              <a:rPr lang="en-US" dirty="0" err="1"/>
              <a:t>научнике</a:t>
            </a:r>
            <a:r>
              <a:rPr lang="en-US" dirty="0"/>
              <a:t>, </a:t>
            </a:r>
            <a:r>
              <a:rPr lang="en-US" dirty="0" err="1"/>
              <a:t>здравствене</a:t>
            </a:r>
            <a:r>
              <a:rPr lang="en-US" dirty="0"/>
              <a:t> </a:t>
            </a:r>
            <a:r>
              <a:rPr lang="en-US" dirty="0" err="1"/>
              <a:t>раднике</a:t>
            </a:r>
            <a:r>
              <a:rPr lang="en-US" dirty="0"/>
              <a:t> и </a:t>
            </a:r>
            <a:r>
              <a:rPr lang="en-US" dirty="0" err="1"/>
              <a:t>јавност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:</a:t>
            </a:r>
          </a:p>
          <a:p>
            <a:pPr lvl="0"/>
            <a:r>
              <a:rPr lang="en-US" dirty="0" err="1"/>
              <a:t>стану</a:t>
            </a:r>
            <a:r>
              <a:rPr lang="en-US" dirty="0"/>
              <a:t> </a:t>
            </a:r>
            <a:r>
              <a:rPr lang="en-US" dirty="0" err="1"/>
              <a:t>уз</a:t>
            </a:r>
            <a:r>
              <a:rPr lang="en-US" dirty="0"/>
              <a:t> </a:t>
            </a:r>
            <a:r>
              <a:rPr lang="en-US" dirty="0" err="1"/>
              <a:t>науку</a:t>
            </a:r>
            <a:r>
              <a:rPr lang="en-US" dirty="0"/>
              <a:t> </a:t>
            </a:r>
            <a:r>
              <a:rPr lang="en-US" dirty="0" err="1"/>
              <a:t>кроз</a:t>
            </a:r>
            <a:r>
              <a:rPr lang="en-US" dirty="0"/>
              <a:t> </a:t>
            </a:r>
            <a:r>
              <a:rPr lang="en-US" dirty="0" err="1"/>
              <a:t>ослањање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доказе</a:t>
            </a:r>
            <a:r>
              <a:rPr lang="en-US" dirty="0"/>
              <a:t>, </a:t>
            </a:r>
            <a:r>
              <a:rPr lang="en-US" dirty="0" err="1"/>
              <a:t>чињенице</a:t>
            </a:r>
            <a:r>
              <a:rPr lang="en-US" dirty="0"/>
              <a:t> и </a:t>
            </a:r>
            <a:r>
              <a:rPr lang="en-US" dirty="0" err="1"/>
              <a:t>смернице</a:t>
            </a:r>
            <a:r>
              <a:rPr lang="en-US" dirty="0"/>
              <a:t> </a:t>
            </a:r>
            <a:r>
              <a:rPr lang="en-US" dirty="0" err="1"/>
              <a:t>засноване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науци</a:t>
            </a:r>
            <a:r>
              <a:rPr lang="en-US" dirty="0"/>
              <a:t> </a:t>
            </a:r>
            <a:r>
              <a:rPr lang="en-US" dirty="0" err="1"/>
              <a:t>ради</a:t>
            </a:r>
            <a:r>
              <a:rPr lang="en-US" dirty="0"/>
              <a:t> </a:t>
            </a:r>
            <a:r>
              <a:rPr lang="en-US" dirty="0" err="1"/>
              <a:t>заштите</a:t>
            </a:r>
            <a:r>
              <a:rPr lang="en-US" dirty="0"/>
              <a:t> </a:t>
            </a:r>
            <a:r>
              <a:rPr lang="en-US" dirty="0" err="1"/>
              <a:t>здравља</a:t>
            </a:r>
            <a:r>
              <a:rPr lang="en-US" dirty="0"/>
              <a:t>;</a:t>
            </a:r>
          </a:p>
          <a:p>
            <a:pPr lvl="0"/>
            <a:r>
              <a:rPr lang="en-US" dirty="0" err="1"/>
              <a:t>обнове</a:t>
            </a:r>
            <a:r>
              <a:rPr lang="en-US" dirty="0"/>
              <a:t> </a:t>
            </a:r>
            <a:r>
              <a:rPr lang="en-US" dirty="0" err="1"/>
              <a:t>поверење</a:t>
            </a:r>
            <a:r>
              <a:rPr lang="en-US" dirty="0"/>
              <a:t> у </a:t>
            </a:r>
            <a:r>
              <a:rPr lang="en-US" dirty="0" err="1"/>
              <a:t>науку</a:t>
            </a:r>
            <a:r>
              <a:rPr lang="en-US" dirty="0"/>
              <a:t> и </a:t>
            </a:r>
            <a:r>
              <a:rPr lang="en-US" dirty="0" err="1"/>
              <a:t>јавно</a:t>
            </a:r>
            <a:r>
              <a:rPr lang="en-US" dirty="0"/>
              <a:t> </a:t>
            </a:r>
            <a:r>
              <a:rPr lang="en-US" dirty="0" err="1"/>
              <a:t>здравље</a:t>
            </a:r>
            <a:r>
              <a:rPr lang="en-US" dirty="0"/>
              <a:t>; и</a:t>
            </a:r>
          </a:p>
          <a:p>
            <a:pPr lvl="0"/>
            <a:r>
              <a:rPr lang="en-US" dirty="0" err="1"/>
              <a:t>подрже</a:t>
            </a:r>
            <a:r>
              <a:rPr lang="en-US" dirty="0"/>
              <a:t> </a:t>
            </a:r>
            <a:r>
              <a:rPr lang="en-US" dirty="0" err="1"/>
              <a:t>решења</a:t>
            </a:r>
            <a:r>
              <a:rPr lang="en-US" dirty="0"/>
              <a:t> </a:t>
            </a:r>
            <a:r>
              <a:rPr lang="en-US" dirty="0" err="1"/>
              <a:t>заснована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науци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здравију</a:t>
            </a:r>
            <a:r>
              <a:rPr lang="en-US" dirty="0"/>
              <a:t> </a:t>
            </a:r>
            <a:r>
              <a:rPr lang="en-US" dirty="0" err="1"/>
              <a:t>будућност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Здравље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изолована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резултат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заједничког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здравствених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заједница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Снага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омогућава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искустава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пресудног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значаја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глобалном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здравствене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изазове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Latn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Здравље је, према дефиницији Светске здравствене организације (СЗО), стање потпуног физичког, менталног и социјалног благостања, а не само одсуство болести или изнемоглости. Оно представља динамичан процес, способност прилагођавања организма и ниво функционалне ефикасности, који зависи од исхране, активности, хигијене и окружења.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Закључак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Свако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допринети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остваривању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бољег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одржавања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хигијене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учешћа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превенције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едукације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напоре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поуздане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податке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изградимо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отпорнија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друштва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Светски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подсећа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одговорност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сарадњом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можемо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постићи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одрживе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резултате</a:t>
            </a:r>
            <a:r>
              <a:rPr lang="sr-Cyrl-R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A9C098-A058-4A59-AA77-E2402053F60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 research presentation</Template>
  <TotalTime>0</TotalTime>
  <Words>749</Words>
  <Application>Microsoft Office PowerPoint</Application>
  <PresentationFormat>Widescreen</PresentationFormat>
  <Paragraphs>56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Corbel</vt:lpstr>
      <vt:lpstr>Times New Roman</vt:lpstr>
      <vt:lpstr>Wingdings 2</vt:lpstr>
      <vt:lpstr>Frame</vt:lpstr>
      <vt:lpstr>Светски дан здравља </vt:lpstr>
      <vt:lpstr>Светски дан здравља</vt:lpstr>
      <vt:lpstr>„Заједно за науку“</vt:lpstr>
      <vt:lpstr>Приступ „Једно здравље“</vt:lpstr>
      <vt:lpstr>Приступ „Једно здравље“</vt:lpstr>
      <vt:lpstr>PowerPoint Presentation</vt:lpstr>
      <vt:lpstr>Кампања 2026.</vt:lpstr>
      <vt:lpstr>Здравље</vt:lpstr>
      <vt:lpstr>Закључак</vt:lpstr>
      <vt:lpstr>Савети за очување здравља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2026-03-04T13:58:46Z</dcterms:created>
  <dcterms:modified xsi:type="dcterms:W3CDTF">2026-03-31T15:56:20Z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