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69417-9EB4-416D-98DA-FB4C60160BFE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CC7BA-2DCA-4F78-82A7-17DB3477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8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smtClean="0"/>
              <a:t>3574 - 2022.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58A4D-2208-4855-AF46-CF74A7EA12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1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81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888" y="365125"/>
            <a:ext cx="10005794" cy="1059543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0007" y="1825624"/>
            <a:ext cx="9972675" cy="4848679"/>
          </a:xfrm>
        </p:spPr>
        <p:txBody>
          <a:bodyPr/>
          <a:lstStyle>
            <a:lvl1pPr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730829" y="1624693"/>
            <a:ext cx="99318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16/11/2025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RS" sz="3200" dirty="0">
                <a:solidFill>
                  <a:prstClr val="black"/>
                </a:solidFill>
              </a:rPr>
              <a:t>Кампања </a:t>
            </a:r>
            <a:r>
              <a:rPr lang="sr-Latn-RS" sz="3200" dirty="0" smtClean="0">
                <a:solidFill>
                  <a:prstClr val="black"/>
                </a:solidFill>
              </a:rPr>
              <a:t>je </a:t>
            </a:r>
            <a:r>
              <a:rPr lang="sr-Cyrl-RS" sz="3200" dirty="0" smtClean="0">
                <a:solidFill>
                  <a:prstClr val="black"/>
                </a:solidFill>
              </a:rPr>
              <a:t>покренута </a:t>
            </a:r>
            <a:r>
              <a:rPr lang="sr-Cyrl-RS" sz="3200" dirty="0">
                <a:solidFill>
                  <a:prstClr val="black"/>
                </a:solidFill>
              </a:rPr>
              <a:t>на глобалном нивоу 2007. године</a:t>
            </a:r>
            <a:r>
              <a:rPr lang="sr-Cyrl-RS" sz="3200" dirty="0" smtClean="0">
                <a:solidFill>
                  <a:prstClr val="black"/>
                </a:solidFill>
              </a:rPr>
              <a:t>.</a:t>
            </a:r>
            <a:endParaRPr lang="sr-Latn-RS" sz="3200" dirty="0" smtClean="0">
              <a:solidFill>
                <a:prstClr val="black"/>
              </a:solidFill>
            </a:endParaRP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Има за циљ да подигне свест о значају употребе различитих метода контрацепције, као и да истакне важност одговорног сексуалног понашања</a:t>
            </a:r>
            <a:r>
              <a:rPr lang="ru-RU" sz="3200" dirty="0" smtClean="0">
                <a:solidFill>
                  <a:prstClr val="black"/>
                </a:solidFill>
              </a:rPr>
              <a:t>.</a:t>
            </a:r>
            <a:endParaRPr lang="sr-Cyrl-RS" sz="3200" dirty="0">
              <a:solidFill>
                <a:prstClr val="black"/>
              </a:solidFill>
            </a:endParaRPr>
          </a:p>
          <a:p>
            <a:pPr lvl="0"/>
            <a:r>
              <a:rPr lang="sr-Cyrl-RS" sz="3200" dirty="0">
                <a:solidFill>
                  <a:prstClr val="black"/>
                </a:solidFill>
              </a:rPr>
              <a:t>Неодвојиви део кампање је и </a:t>
            </a:r>
            <a:r>
              <a:rPr lang="sr-Cyrl-RS" sz="3200" b="1" dirty="0">
                <a:solidFill>
                  <a:prstClr val="black"/>
                </a:solidFill>
              </a:rPr>
              <a:t>планирање породице</a:t>
            </a:r>
            <a:r>
              <a:rPr lang="sr-Cyrl-RS" sz="3200" dirty="0" smtClean="0">
                <a:solidFill>
                  <a:prstClr val="black"/>
                </a:solidFill>
              </a:rPr>
              <a:t>.</a:t>
            </a:r>
            <a:endParaRPr lang="sr-Cyrl-RS" sz="3200" dirty="0">
              <a:solidFill>
                <a:prstClr val="black"/>
              </a:solidFill>
            </a:endParaRPr>
          </a:p>
          <a:p>
            <a:pPr lvl="0"/>
            <a:r>
              <a:rPr lang="sr-Cyrl-RS" sz="3200" dirty="0">
                <a:solidFill>
                  <a:prstClr val="black"/>
                </a:solidFill>
              </a:rPr>
              <a:t>Планирање породице омогућава појединцима да планирају и остваре жељени број деце као и да планирају време њиховог рађања </a:t>
            </a:r>
            <a:r>
              <a:rPr lang="sr-Cyrl-RS" sz="3200" dirty="0" smtClean="0">
                <a:solidFill>
                  <a:prstClr val="black"/>
                </a:solidFill>
              </a:rPr>
              <a:t>и </a:t>
            </a:r>
            <a:r>
              <a:rPr lang="sr-Cyrl-RS" sz="3200" dirty="0">
                <a:solidFill>
                  <a:prstClr val="black"/>
                </a:solidFill>
              </a:rPr>
              <a:t>размак између порођаја. </a:t>
            </a:r>
            <a:endParaRPr lang="en-US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97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spd="slow" advClick="0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sr-Latn-RS" sz="2800" dirty="0">
              <a:solidFill>
                <a:prstClr val="black"/>
              </a:solidFill>
            </a:endParaRPr>
          </a:p>
          <a:p>
            <a:pPr lvl="0"/>
            <a:r>
              <a:rPr lang="sr-Cyrl-RS" sz="3200" dirty="0" smtClean="0">
                <a:solidFill>
                  <a:prstClr val="black"/>
                </a:solidFill>
              </a:rPr>
              <a:t>Контрацепција </a:t>
            </a:r>
            <a:r>
              <a:rPr lang="sr-Cyrl-RS" sz="3200" dirty="0">
                <a:solidFill>
                  <a:prstClr val="black"/>
                </a:solidFill>
              </a:rPr>
              <a:t>је скуп метода и средстава који спречавају зачеће, тј. нежељену трудноћу.</a:t>
            </a:r>
            <a:endParaRPr lang="sr-Latn-RS" sz="32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r-Cyrl-RS" sz="3200" dirty="0">
              <a:solidFill>
                <a:prstClr val="black"/>
              </a:solidFill>
            </a:endParaRPr>
          </a:p>
          <a:p>
            <a:pPr lvl="0"/>
            <a:r>
              <a:rPr lang="sr-Cyrl-RS" sz="3200" dirty="0">
                <a:solidFill>
                  <a:prstClr val="black"/>
                </a:solidFill>
              </a:rPr>
              <a:t>Употреба контрацептивних средстава </a:t>
            </a:r>
            <a:r>
              <a:rPr lang="sr-Cyrl-RS" sz="3200" dirty="0" smtClean="0">
                <a:solidFill>
                  <a:prstClr val="black"/>
                </a:solidFill>
              </a:rPr>
              <a:t>штити </a:t>
            </a:r>
            <a:r>
              <a:rPr lang="sr-Cyrl-RS" sz="3200" dirty="0">
                <a:solidFill>
                  <a:prstClr val="black"/>
                </a:solidFill>
              </a:rPr>
              <a:t>и од полно преносивих инфекција. </a:t>
            </a:r>
            <a:endParaRPr lang="en-US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186290"/>
      </p:ext>
    </p:extLst>
  </p:cSld>
  <p:clrMapOvr>
    <a:masterClrMapping/>
  </p:clrMapOvr>
  <p:transition spd="slow" advClick="0" advTm="8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Добробити ефикасног планирања трудноће тичу се првенствено жена и </a:t>
            </a:r>
            <a:r>
              <a:rPr lang="ru-RU" sz="3200" dirty="0" smtClean="0">
                <a:solidFill>
                  <a:schemeClr val="tx1"/>
                </a:solidFill>
              </a:rPr>
              <a:t>деце</a:t>
            </a:r>
          </a:p>
          <a:p>
            <a:pPr marL="0" indent="0">
              <a:buNone/>
            </a:pPr>
            <a:endParaRPr lang="sr-Latn-RS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r-Cyrl-RS" sz="3200" dirty="0">
                <a:solidFill>
                  <a:schemeClr val="tx1"/>
                </a:solidFill>
              </a:rPr>
              <a:t>Ж</a:t>
            </a:r>
            <a:r>
              <a:rPr lang="ru-RU" sz="3200" dirty="0" smtClean="0">
                <a:solidFill>
                  <a:schemeClr val="tx1"/>
                </a:solidFill>
              </a:rPr>
              <a:t>ене </a:t>
            </a:r>
            <a:r>
              <a:rPr lang="ru-RU" sz="3200" dirty="0">
                <a:solidFill>
                  <a:schemeClr val="tx1"/>
                </a:solidFill>
              </a:rPr>
              <a:t>чувају плодност и унапређују опште здравље </a:t>
            </a: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tx1"/>
                </a:solidFill>
              </a:rPr>
              <a:t>Деца </a:t>
            </a:r>
            <a:r>
              <a:rPr lang="ru-RU" sz="3200" dirty="0">
                <a:solidFill>
                  <a:schemeClr val="tx1"/>
                </a:solidFill>
              </a:rPr>
              <a:t>из планираних трудноћа </a:t>
            </a:r>
            <a:r>
              <a:rPr lang="ru-RU" sz="3200" dirty="0" smtClean="0">
                <a:solidFill>
                  <a:schemeClr val="tx1"/>
                </a:solidFill>
              </a:rPr>
              <a:t>имају </a:t>
            </a:r>
            <a:r>
              <a:rPr lang="ru-RU" sz="3200" dirty="0">
                <a:solidFill>
                  <a:schemeClr val="tx1"/>
                </a:solidFill>
              </a:rPr>
              <a:t>боље </a:t>
            </a:r>
            <a:r>
              <a:rPr lang="ru-RU" sz="3200" dirty="0" smtClean="0">
                <a:solidFill>
                  <a:schemeClr val="tx1"/>
                </a:solidFill>
              </a:rPr>
              <a:t>здравље и брже напредују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55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4000">
        <p:split orient="vert"/>
      </p:transition>
    </mc:Choice>
    <mc:Fallback xmlns="">
      <p:transition spd="slow" advClick="0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Планирање породице утиче позитивно и на мушкарце, управо јер доприноси равноправности у партнерским односима и подели одговорности за сексуално и репродуктивно понашање. </a:t>
            </a:r>
            <a:endParaRPr lang="sr-Latn-R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Latn-RS" sz="32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tx1"/>
                </a:solidFill>
              </a:rPr>
              <a:t>Породице </a:t>
            </a:r>
            <a:r>
              <a:rPr lang="ru-RU" sz="3200" dirty="0">
                <a:solidFill>
                  <a:schemeClr val="tx1"/>
                </a:solidFill>
              </a:rPr>
              <a:t>у којима се не рађа стихијски већ планирано, имају хармоничније односе и њихови чланови су боље међусобно повезани. </a:t>
            </a:r>
          </a:p>
        </p:txBody>
      </p:sp>
    </p:spTree>
    <p:extLst>
      <p:ext uri="{BB962C8B-B14F-4D97-AF65-F5344CB8AC3E}">
        <p14:creationId xmlns:p14="http://schemas.microsoft.com/office/powerpoint/2010/main" val="220784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4000">
        <p:split orient="vert"/>
      </p:transition>
    </mc:Choice>
    <mc:Fallback xmlns="">
      <p:transition spd="slow" advClick="0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3114" y="1825624"/>
            <a:ext cx="10149568" cy="4738462"/>
          </a:xfrm>
        </p:spPr>
        <p:txBody>
          <a:bodyPr>
            <a:normAutofit lnSpcReduction="10000"/>
          </a:bodyPr>
          <a:lstStyle/>
          <a:p>
            <a:pPr lvl="0"/>
            <a:r>
              <a:rPr lang="sr-Cyrl-RS" sz="3000" dirty="0">
                <a:solidFill>
                  <a:prstClr val="black"/>
                </a:solidFill>
              </a:rPr>
              <a:t>Жена савременог доба има потребу и право да буде ослобођена страховања и суочавања са </a:t>
            </a:r>
            <a:r>
              <a:rPr lang="sr-Cyrl-RS" sz="3000" b="1" dirty="0">
                <a:solidFill>
                  <a:prstClr val="black"/>
                </a:solidFill>
              </a:rPr>
              <a:t>непланираном</a:t>
            </a:r>
            <a:r>
              <a:rPr lang="sr-Cyrl-RS" sz="3000" dirty="0">
                <a:solidFill>
                  <a:prstClr val="black"/>
                </a:solidFill>
              </a:rPr>
              <a:t> и </a:t>
            </a:r>
            <a:r>
              <a:rPr lang="sr-Cyrl-RS" sz="3000" b="1" dirty="0">
                <a:solidFill>
                  <a:prstClr val="black"/>
                </a:solidFill>
              </a:rPr>
              <a:t>нежељеном</a:t>
            </a:r>
            <a:r>
              <a:rPr lang="sr-Cyrl-RS" sz="3000" dirty="0">
                <a:solidFill>
                  <a:prstClr val="black"/>
                </a:solidFill>
              </a:rPr>
              <a:t> трудноћом. </a:t>
            </a:r>
            <a:endParaRPr lang="sr-Latn-RS" sz="3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r-Cyrl-RS" sz="3000" dirty="0">
              <a:solidFill>
                <a:prstClr val="black"/>
              </a:solidFill>
            </a:endParaRPr>
          </a:p>
          <a:p>
            <a:pPr lvl="0"/>
            <a:r>
              <a:rPr lang="sr-Cyrl-RS" sz="3000" dirty="0">
                <a:solidFill>
                  <a:prstClr val="black"/>
                </a:solidFill>
              </a:rPr>
              <a:t>Непланирана трудноћа угрожава физичко и психичко здравље жене и смањује могућност  за рађање здравог новорођенчета као и његов оптимални телесни и ментални </a:t>
            </a:r>
            <a:r>
              <a:rPr lang="sr-Cyrl-RS" sz="3000" dirty="0" smtClean="0">
                <a:solidFill>
                  <a:prstClr val="black"/>
                </a:solidFill>
              </a:rPr>
              <a:t>развој</a:t>
            </a:r>
            <a:r>
              <a:rPr lang="sr-Latn-RS" sz="3000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endParaRPr lang="sr-Cyrl-RS" sz="3000" dirty="0">
              <a:solidFill>
                <a:prstClr val="black"/>
              </a:solidFill>
            </a:endParaRPr>
          </a:p>
          <a:p>
            <a:pPr lvl="0"/>
            <a:r>
              <a:rPr lang="sr-Cyrl-RS" sz="3000" dirty="0">
                <a:solidFill>
                  <a:prstClr val="black"/>
                </a:solidFill>
              </a:rPr>
              <a:t>Само у</a:t>
            </a:r>
            <a:r>
              <a:rPr lang="sr-Cyrl-RS" sz="3000" dirty="0" smtClean="0">
                <a:solidFill>
                  <a:prstClr val="black"/>
                </a:solidFill>
              </a:rPr>
              <a:t> </a:t>
            </a:r>
            <a:r>
              <a:rPr lang="sr-Cyrl-RS" sz="3000" dirty="0">
                <a:solidFill>
                  <a:prstClr val="black"/>
                </a:solidFill>
              </a:rPr>
              <a:t>Београду је број абортуса у </a:t>
            </a:r>
            <a:r>
              <a:rPr lang="sr-Cyrl-RS" sz="3000" dirty="0" smtClean="0">
                <a:solidFill>
                  <a:srgbClr val="FF0000"/>
                </a:solidFill>
              </a:rPr>
              <a:t>202</a:t>
            </a:r>
            <a:r>
              <a:rPr lang="sr-Latn-RS" sz="3000" dirty="0">
                <a:solidFill>
                  <a:srgbClr val="FF0000"/>
                </a:solidFill>
              </a:rPr>
              <a:t>4</a:t>
            </a:r>
            <a:r>
              <a:rPr lang="sr-Cyrl-RS" sz="3000" dirty="0" smtClean="0">
                <a:solidFill>
                  <a:srgbClr val="FF0000"/>
                </a:solidFill>
              </a:rPr>
              <a:t>. </a:t>
            </a:r>
            <a:r>
              <a:rPr lang="sr-Cyrl-RS" sz="3000" dirty="0">
                <a:solidFill>
                  <a:srgbClr val="FF0000"/>
                </a:solidFill>
              </a:rPr>
              <a:t>години износио </a:t>
            </a:r>
            <a:r>
              <a:rPr lang="sr-Cyrl-RS" sz="3000" b="1" dirty="0" smtClean="0">
                <a:solidFill>
                  <a:srgbClr val="FF0000"/>
                </a:solidFill>
              </a:rPr>
              <a:t>3</a:t>
            </a:r>
            <a:r>
              <a:rPr lang="sr-Latn-RS" sz="3000" b="1" dirty="0" smtClean="0">
                <a:solidFill>
                  <a:srgbClr val="FF0000"/>
                </a:solidFill>
              </a:rPr>
              <a:t>208</a:t>
            </a:r>
            <a:r>
              <a:rPr lang="sr-Cyrl-RS" sz="3000" dirty="0" smtClean="0">
                <a:solidFill>
                  <a:prstClr val="black"/>
                </a:solidFill>
              </a:rPr>
              <a:t>.</a:t>
            </a:r>
            <a:endParaRPr lang="en-US" sz="30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50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5000">
        <p:split orient="vert"/>
      </p:transition>
    </mc:Choice>
    <mc:Fallback xmlns=""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9571" y="1760309"/>
            <a:ext cx="10193111" cy="4956177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Становништво у Републици Србији претежно примењује традиционалне методе контрацепције, а због њихове недовољне ефикасности често се суочава са нежељеном трудноћом и прибегава индукованом абортусу.</a:t>
            </a: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</a:rPr>
              <a:t>П</a:t>
            </a:r>
            <a:r>
              <a:rPr lang="ru-RU" dirty="0" smtClean="0">
                <a:solidFill>
                  <a:prstClr val="black"/>
                </a:solidFill>
              </a:rPr>
              <a:t>роценат жена узраста 15-49 година </a:t>
            </a:r>
            <a:r>
              <a:rPr lang="ru-RU" dirty="0">
                <a:solidFill>
                  <a:prstClr val="black"/>
                </a:solidFill>
              </a:rPr>
              <a:t>које су удате или живе у ванбрачној заједници које су користиле савремене методе контрацепције је </a:t>
            </a:r>
            <a:r>
              <a:rPr lang="ru-RU" dirty="0" smtClean="0">
                <a:solidFill>
                  <a:prstClr val="black"/>
                </a:solidFill>
              </a:rPr>
              <a:t>34,8</a:t>
            </a:r>
            <a:r>
              <a:rPr lang="ru-RU" dirty="0">
                <a:solidFill>
                  <a:prstClr val="black"/>
                </a:solidFill>
              </a:rPr>
              <a:t>%. </a:t>
            </a: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Традиционалне </a:t>
            </a:r>
            <a:r>
              <a:rPr lang="ru-RU" dirty="0">
                <a:solidFill>
                  <a:prstClr val="black"/>
                </a:solidFill>
              </a:rPr>
              <a:t>методе контрацепције је користило 17,1% жена узраста од 15 до 49 година.</a:t>
            </a:r>
            <a:endParaRPr lang="sr-Latn-RS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sr-Latn-RS" sz="105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ru-RU" sz="105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ru-RU" sz="105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u-RU" sz="1050" dirty="0" smtClean="0">
                <a:solidFill>
                  <a:prstClr val="black"/>
                </a:solidFill>
              </a:rPr>
              <a:t>Извор</a:t>
            </a:r>
            <a:r>
              <a:rPr lang="ru-RU" sz="1050" dirty="0">
                <a:solidFill>
                  <a:prstClr val="black"/>
                </a:solidFill>
              </a:rPr>
              <a:t>: ʺ</a:t>
            </a:r>
            <a:r>
              <a:rPr lang="ru-RU" sz="1050" dirty="0" smtClean="0">
                <a:solidFill>
                  <a:prstClr val="black"/>
                </a:solidFill>
              </a:rPr>
              <a:t>Истраживање здравља становништва Србије 2019. годинеʺ </a:t>
            </a:r>
            <a:r>
              <a:rPr lang="sr-Cyrl-RS" sz="1050" dirty="0" smtClean="0">
                <a:solidFill>
                  <a:prstClr val="black"/>
                </a:solidFill>
              </a:rPr>
              <a:t>И</a:t>
            </a:r>
            <a:r>
              <a:rPr lang="ru-RU" sz="1050" dirty="0">
                <a:solidFill>
                  <a:prstClr val="black"/>
                </a:solidFill>
              </a:rPr>
              <a:t>нститут за јавно здравље Србије </a:t>
            </a:r>
            <a:r>
              <a:rPr lang="sr-Cyrl-RS" sz="1050" dirty="0">
                <a:solidFill>
                  <a:prstClr val="black"/>
                </a:solidFill>
              </a:rPr>
              <a:t>„</a:t>
            </a:r>
            <a:r>
              <a:rPr lang="ru-RU" sz="1050" dirty="0">
                <a:solidFill>
                  <a:prstClr val="black"/>
                </a:solidFill>
              </a:rPr>
              <a:t>Др Милан Јовановић Батут</a:t>
            </a:r>
            <a:r>
              <a:rPr lang="sr-Latn-RS" sz="1050" dirty="0">
                <a:solidFill>
                  <a:prstClr val="black"/>
                </a:solidFill>
              </a:rPr>
              <a:t>“</a:t>
            </a:r>
            <a:endParaRPr lang="ru-RU" sz="105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73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5000">
        <p:split orient="vert"/>
      </p:transition>
    </mc:Choice>
    <mc:Fallback xmlns=""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1086" y="1825624"/>
            <a:ext cx="10051596" cy="4952366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endParaRPr lang="ru-RU" sz="105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r-Cyrl-RS" sz="5100" dirty="0" smtClean="0">
                <a:solidFill>
                  <a:schemeClr val="tx1"/>
                </a:solidFill>
              </a:rPr>
              <a:t>Млади и контрацепција</a:t>
            </a:r>
          </a:p>
          <a:p>
            <a:pPr marL="0" indent="0">
              <a:buNone/>
            </a:pPr>
            <a:endParaRPr lang="sr-Cyrl-RS" sz="5100" dirty="0"/>
          </a:p>
          <a:p>
            <a:r>
              <a:rPr lang="ru-RU" sz="5100" dirty="0">
                <a:solidFill>
                  <a:srgbClr val="FF0000"/>
                </a:solidFill>
              </a:rPr>
              <a:t>64,5</a:t>
            </a:r>
            <a:r>
              <a:rPr lang="ru-RU" sz="5100" dirty="0" smtClean="0">
                <a:solidFill>
                  <a:srgbClr val="FF0000"/>
                </a:solidFill>
              </a:rPr>
              <a:t>%</a:t>
            </a:r>
            <a:r>
              <a:rPr lang="ru-RU" sz="5100" dirty="0" smtClean="0">
                <a:solidFill>
                  <a:schemeClr val="tx1"/>
                </a:solidFill>
              </a:rPr>
              <a:t> ученика </a:t>
            </a:r>
            <a:r>
              <a:rPr lang="ru-RU" sz="5100" dirty="0">
                <a:solidFill>
                  <a:schemeClr val="tx1"/>
                </a:solidFill>
              </a:rPr>
              <a:t>I разреда средње школе </a:t>
            </a:r>
            <a:r>
              <a:rPr lang="ru-RU" sz="5100" dirty="0" smtClean="0">
                <a:solidFill>
                  <a:schemeClr val="tx1"/>
                </a:solidFill>
              </a:rPr>
              <a:t>су користили  </a:t>
            </a:r>
            <a:r>
              <a:rPr lang="ru-RU" sz="5100" dirty="0" smtClean="0">
                <a:solidFill>
                  <a:srgbClr val="FF0000"/>
                </a:solidFill>
              </a:rPr>
              <a:t>кондом</a:t>
            </a:r>
            <a:r>
              <a:rPr lang="ru-RU" sz="5100" dirty="0" smtClean="0">
                <a:solidFill>
                  <a:schemeClr val="tx1"/>
                </a:solidFill>
              </a:rPr>
              <a:t> приликом последњег сексуалног односа</a:t>
            </a:r>
          </a:p>
          <a:p>
            <a:pPr marL="0" indent="0">
              <a:buNone/>
            </a:pPr>
            <a:endParaRPr lang="ru-RU" sz="5100" dirty="0" smtClean="0">
              <a:solidFill>
                <a:schemeClr val="tx1"/>
              </a:solidFill>
            </a:endParaRPr>
          </a:p>
          <a:p>
            <a:r>
              <a:rPr lang="ru-RU" sz="5100" dirty="0" smtClean="0">
                <a:solidFill>
                  <a:srgbClr val="FF00FF"/>
                </a:solidFill>
              </a:rPr>
              <a:t>13,2%</a:t>
            </a:r>
            <a:r>
              <a:rPr lang="ru-RU" sz="5100" dirty="0" smtClean="0">
                <a:solidFill>
                  <a:schemeClr val="tx1"/>
                </a:solidFill>
              </a:rPr>
              <a:t> их је </a:t>
            </a:r>
            <a:r>
              <a:rPr lang="ru-RU" sz="5100" dirty="0">
                <a:solidFill>
                  <a:schemeClr val="tx1"/>
                </a:solidFill>
              </a:rPr>
              <a:t>као метод заштите приликом последњег односа користило </a:t>
            </a:r>
            <a:r>
              <a:rPr lang="ru-RU" sz="5100" dirty="0">
                <a:solidFill>
                  <a:srgbClr val="FF00FF"/>
                </a:solidFill>
              </a:rPr>
              <a:t>пилуле за </a:t>
            </a:r>
            <a:r>
              <a:rPr lang="ru-RU" sz="5100" dirty="0" smtClean="0">
                <a:solidFill>
                  <a:srgbClr val="FF00FF"/>
                </a:solidFill>
              </a:rPr>
              <a:t>контрацепцију</a:t>
            </a:r>
            <a:endParaRPr lang="sr-Cyrl-RS" sz="5100" dirty="0">
              <a:solidFill>
                <a:srgbClr val="FF00FF"/>
              </a:solidFill>
            </a:endParaRPr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pPr marL="0" indent="0">
              <a:buNone/>
            </a:pPr>
            <a:endParaRPr lang="sr-Cyrl-RS" dirty="0"/>
          </a:p>
          <a:p>
            <a:pPr marL="0" lvl="0" indent="0" algn="ctr">
              <a:buNone/>
            </a:pPr>
            <a:endParaRPr lang="sr-Latn-RS" sz="18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u-RU" sz="1800" dirty="0" smtClean="0">
                <a:solidFill>
                  <a:prstClr val="black"/>
                </a:solidFill>
              </a:rPr>
              <a:t>Извор</a:t>
            </a:r>
            <a:r>
              <a:rPr lang="ru-RU" sz="1800" dirty="0">
                <a:solidFill>
                  <a:prstClr val="black"/>
                </a:solidFill>
              </a:rPr>
              <a:t>: Истраживања понашања у вези са здрављем деце школског узраста у Републици </a:t>
            </a:r>
            <a:r>
              <a:rPr lang="ru-RU" sz="1800" dirty="0" smtClean="0">
                <a:solidFill>
                  <a:prstClr val="black"/>
                </a:solidFill>
              </a:rPr>
              <a:t>Србији</a:t>
            </a:r>
            <a:r>
              <a:rPr lang="sr-Latn-RS" sz="1800" dirty="0" smtClean="0">
                <a:solidFill>
                  <a:prstClr val="black"/>
                </a:solidFill>
              </a:rPr>
              <a:t> 2022.</a:t>
            </a:r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44276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0">
        <p:split orient="vert"/>
      </p:transition>
    </mc:Choice>
    <mc:Fallback xmlns="">
      <p:transition spd="slow" advClick="0" advTm="10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6000" dirty="0"/>
              <a:t>СВЕТСКИ ДАН КОНТРАЦЕПЦИЈЕ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3114" y="1825624"/>
            <a:ext cx="10149568" cy="458660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r-Cyrl-RS" sz="3000" dirty="0">
                <a:solidFill>
                  <a:prstClr val="black"/>
                </a:solidFill>
              </a:rPr>
              <a:t>Право на сексуално и репродуктивно здравље једно је од основних људских права.</a:t>
            </a:r>
          </a:p>
          <a:p>
            <a:pPr marL="0" lvl="0" indent="0">
              <a:buNone/>
            </a:pPr>
            <a:endParaRPr lang="sr-Cyrl-RS" sz="3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sr-Cyrl-RS" sz="3000" dirty="0">
                <a:solidFill>
                  <a:prstClr val="black"/>
                </a:solidFill>
              </a:rPr>
              <a:t>Омогућава људима: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sr-Cyrl-RS" sz="3000" dirty="0">
                <a:solidFill>
                  <a:prstClr val="black"/>
                </a:solidFill>
              </a:rPr>
              <a:t>безбедне сексуалне односе на задовољство оба партнера, без принуде и насиља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sr-Cyrl-RS" sz="3000" dirty="0">
                <a:solidFill>
                  <a:prstClr val="black"/>
                </a:solidFill>
              </a:rPr>
              <a:t>да не страхују од инфекција и трудноће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sr-Cyrl-RS" sz="3000" dirty="0">
                <a:solidFill>
                  <a:prstClr val="black"/>
                </a:solidFill>
              </a:rPr>
              <a:t>контролу плодности на начин који не изазива неповољне или опасне последице.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11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000">
        <p:split orient="vert"/>
      </p:transition>
    </mc:Choice>
    <mc:Fallback xmlns="">
      <p:transition spd="slow" advClick="0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428</Words>
  <Application>Microsoft Office PowerPoint</Application>
  <PresentationFormat>Widescreen</PresentationFormat>
  <Paragraphs>58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PowerPoint Presentation</vt:lpstr>
      <vt:lpstr>СВЕТСКИ ДАН КОНТРАЦЕПЦИЈЕ</vt:lpstr>
      <vt:lpstr>СВЕТСКИ ДАН КОНТРАЦЕПЦИЈЕ</vt:lpstr>
      <vt:lpstr>СВЕТСКИ ДАН КОНТРАЦЕПЦИЈЕ</vt:lpstr>
      <vt:lpstr>СВЕТСКИ ДАН КОНТРАЦЕПЦИЈЕ</vt:lpstr>
      <vt:lpstr>СВЕТСКИ ДАН КОНТРАЦЕПЦИЈЕ</vt:lpstr>
      <vt:lpstr>СВЕТСКИ ДАН КОНТРАЦЕПЦИЈЕ</vt:lpstr>
      <vt:lpstr>СВЕТСКИ ДАН КОНТРАЦЕПЦИЈЕ</vt:lpstr>
      <vt:lpstr>СВЕТСКИ ДАН КОНТРАЦЕПЦИЈЕ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Maki</cp:lastModifiedBy>
  <cp:revision>24</cp:revision>
  <dcterms:created xsi:type="dcterms:W3CDTF">2022-01-21T07:17:49Z</dcterms:created>
  <dcterms:modified xsi:type="dcterms:W3CDTF">2025-11-16T17:59:10Z</dcterms:modified>
</cp:coreProperties>
</file>